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2"/>
  </p:sldMasterIdLst>
  <p:notesMasterIdLst>
    <p:notesMasterId r:id="rId9"/>
  </p:notesMasterIdLst>
  <p:handoutMasterIdLst>
    <p:handoutMasterId r:id="rId10"/>
  </p:handoutMasterIdLst>
  <p:sldIdLst>
    <p:sldId id="259" r:id="rId3"/>
    <p:sldId id="279" r:id="rId4"/>
    <p:sldId id="304" r:id="rId5"/>
    <p:sldId id="280" r:id="rId6"/>
    <p:sldId id="284" r:id="rId7"/>
    <p:sldId id="303" r:id="rId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92832F5-EA01-48E5-B403-87E193F50680}">
          <p14:sldIdLst>
            <p14:sldId id="259"/>
          </p14:sldIdLst>
        </p14:section>
        <p14:section name="Appendix" id="{E35CCD6A-2288-476E-BC93-C75323AE1F32}">
          <p14:sldIdLst>
            <p14:sldId id="279"/>
            <p14:sldId id="304"/>
            <p14:sldId id="280"/>
            <p14:sldId id="284"/>
            <p14:sldId id="30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576">
          <p15:clr>
            <a:srgbClr val="A4A3A4"/>
          </p15:clr>
        </p15:guide>
        <p15:guide id="3" pos="2880">
          <p15:clr>
            <a:srgbClr val="A4A3A4"/>
          </p15:clr>
        </p15:guide>
        <p15:guide id="4" pos="2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8" autoAdjust="0"/>
    <p:restoredTop sz="88187" autoAdjust="0"/>
  </p:normalViewPr>
  <p:slideViewPr>
    <p:cSldViewPr>
      <p:cViewPr>
        <p:scale>
          <a:sx n="56" d="100"/>
          <a:sy n="56" d="100"/>
        </p:scale>
        <p:origin x="1412" y="48"/>
      </p:cViewPr>
      <p:guideLst>
        <p:guide orient="horz" pos="2160"/>
        <p:guide orient="horz" pos="576"/>
        <p:guide pos="2880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9" d="100"/>
          <a:sy n="109" d="100"/>
        </p:scale>
        <p:origin x="3372" y="12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509DD3D-BA17-4F43-B54F-E6A25246DB04}" type="datetimeFigureOut">
              <a:rPr lang="en-US" smtClean="0"/>
              <a:t>6/16/2025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B0319F9-BCBC-4065-BA63-3BFC89D456D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6426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24506C0-3FFE-45A5-803D-9F4FC5464A70}" type="datetimeFigureOut">
              <a:rPr lang="en-US" smtClean="0"/>
              <a:t>6/16/2025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8646707-6BBD-41A9-B4DF-0C76A73A2D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624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dirty="0"/>
              <a:t>This template can be used as a starter file to give updates for project</a:t>
            </a:r>
            <a:r>
              <a:rPr lang="en-US" baseline="0" dirty="0"/>
              <a:t> milestones.</a:t>
            </a:r>
            <a:endParaRPr lang="en-US" dirty="0"/>
          </a:p>
          <a:p>
            <a:endParaRPr lang="en-US" baseline="0" dirty="0"/>
          </a:p>
          <a:p>
            <a:pPr lvl="0"/>
            <a:r>
              <a:rPr lang="en-US" sz="1000" b="1" dirty="0"/>
              <a:t>Sections</a:t>
            </a:r>
            <a:endParaRPr lang="en-US" sz="1000" dirty="0"/>
          </a:p>
          <a:p>
            <a:pPr lvl="0"/>
            <a:r>
              <a:rPr lang="en-US" sz="1000" dirty="0"/>
              <a:t>Right-click on a slide to add sections. Sections can help to organize your slides or facilitate collaboration between multiple authors.</a:t>
            </a:r>
          </a:p>
          <a:p>
            <a:pPr lvl="0"/>
            <a:endParaRPr lang="en-US" sz="1000" b="1" dirty="0"/>
          </a:p>
          <a:p>
            <a:pPr lvl="0"/>
            <a:r>
              <a:rPr lang="en-US" sz="1000" b="1" dirty="0"/>
              <a:t>Notes</a:t>
            </a:r>
          </a:p>
          <a:p>
            <a:pPr lvl="0"/>
            <a:r>
              <a:rPr lang="en-US" sz="1000" dirty="0"/>
              <a:t>Use the Notes section for delivery notes or to provide additional details for the audience. View these notes in Presentation View during your presentation. </a:t>
            </a:r>
          </a:p>
          <a:p>
            <a:pPr lvl="0">
              <a:buFontTx/>
              <a:buNone/>
            </a:pPr>
            <a:r>
              <a:rPr lang="en-US" sz="1000" dirty="0"/>
              <a:t>Keep in mind the font size (important for accessibility, visibility, videotaping, and online production)</a:t>
            </a:r>
          </a:p>
          <a:p>
            <a:pPr lvl="0"/>
            <a:endParaRPr lang="en-US" sz="1000" dirty="0"/>
          </a:p>
          <a:p>
            <a:pPr lvl="0">
              <a:buFontTx/>
              <a:buNone/>
            </a:pPr>
            <a:r>
              <a:rPr lang="en-US" sz="1000" b="1" dirty="0"/>
              <a:t>Coordinated colors </a:t>
            </a:r>
          </a:p>
          <a:p>
            <a:pPr lvl="0">
              <a:buFontTx/>
              <a:buNone/>
            </a:pPr>
            <a:r>
              <a:rPr lang="en-US" sz="1000" dirty="0"/>
              <a:t>Pay particular attention to the graphs, charts, and text boxes. </a:t>
            </a:r>
          </a:p>
          <a:p>
            <a:pPr lvl="0"/>
            <a:r>
              <a:rPr lang="en-US" sz="1000" dirty="0"/>
              <a:t>Consider that attendees will print in black and white or grayscale. Run a test print to make sure your colors work when printed in pure black and white and grayscale.</a:t>
            </a:r>
          </a:p>
          <a:p>
            <a:pPr lvl="0">
              <a:buFontTx/>
              <a:buNone/>
            </a:pPr>
            <a:endParaRPr lang="en-US" sz="1000" dirty="0"/>
          </a:p>
          <a:p>
            <a:pPr lvl="0">
              <a:buFontTx/>
              <a:buNone/>
            </a:pPr>
            <a:r>
              <a:rPr lang="en-US" sz="1000" b="1" dirty="0"/>
              <a:t>Graphics, tables, and graphs</a:t>
            </a:r>
          </a:p>
          <a:p>
            <a:pPr lvl="0"/>
            <a:r>
              <a:rPr lang="en-US" sz="1000" dirty="0"/>
              <a:t>Keep it simple: If possible, use consistent, non-distracting styles and colors.</a:t>
            </a:r>
          </a:p>
          <a:p>
            <a:pPr lvl="0"/>
            <a:r>
              <a:rPr lang="en-US" sz="1000" dirty="0"/>
              <a:t>Label all graphs and tables.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C3846-8D4C-4326-8BC7-9B455A03629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137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1CD17211-D81D-4469-9516-051AC314E90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733203"/>
            <a:ext cx="9144000" cy="612479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4A63F92-2A85-4909-BA11-788573B8791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77000" y="1295400"/>
            <a:ext cx="901373" cy="901373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1D9E19F-9AA4-4DF1-8ED1-2BF807D1081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91200" y="1905000"/>
            <a:ext cx="1240461" cy="1240461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3B17320-DB51-4D8F-8569-1882F41A5E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05600" y="2209800"/>
            <a:ext cx="1828800" cy="1828800"/>
          </a:xfrm>
          <a:prstGeom prst="ellipse">
            <a:avLst/>
          </a:prstGeom>
          <a:ln>
            <a:noFill/>
          </a:ln>
          <a:effectLst>
            <a:outerShdw blurRad="292100" dist="76200" dir="2700000" algn="tl" rotWithShape="0">
              <a:srgbClr val="333333">
                <a:alpha val="5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0543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847093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737273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97622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C2E29291-89FD-49CB-83EA-EFCCFC4436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92" t="50811" r="45394" b="-590"/>
          <a:stretch/>
        </p:blipFill>
        <p:spPr>
          <a:xfrm>
            <a:off x="-13648" y="0"/>
            <a:ext cx="9157648" cy="558227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E3D279F-9247-4D7D-B37F-78069A61C56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5800" y="1066799"/>
            <a:ext cx="1979920" cy="2013807"/>
          </a:xfrm>
          <a:prstGeom prst="ellipse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57707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6/16/2025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452294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6/16/2025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262629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6/16/2025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890512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6/16/2025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859511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F922158D-428B-4987-8B28-745A2AFA1252}" type="datetimeFigureOut">
              <a:rPr lang="en-US" smtClean="0"/>
              <a:t>6/16/2025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5FC477-0A05-4F3E-8EE9-E015C9089D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582301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158D-428B-4987-8B28-745A2AFA1252}" type="datetimeFigureOut">
              <a:rPr lang="en-US" smtClean="0"/>
              <a:t>6/16/2025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FC477-0A05-4F3E-8EE9-E015C9089D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433347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922158D-428B-4987-8B28-745A2AFA1252}" type="datetimeFigureOut">
              <a:rPr lang="en-US" smtClean="0"/>
              <a:t>6/16/2025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15FC477-0A05-4F3E-8EE9-E015C9089D56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678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ransition spd="slow">
    <p:fade/>
  </p:transition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sz="4400" b="1" dirty="0">
                <a:solidFill>
                  <a:schemeClr val="tx1"/>
                </a:solidFill>
              </a:rPr>
              <a:t>“The Heart Of A Believer”      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    </a:t>
            </a:r>
            <a:r>
              <a:rPr lang="en-US" sz="2800" b="1" dirty="0">
                <a:solidFill>
                  <a:schemeClr val="tx1"/>
                </a:solidFill>
              </a:rPr>
              <a:t>Mission Bible Study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  <p:custDataLst>
              <p:tags r:id="rId3"/>
            </p:custDataLst>
          </p:nvPr>
        </p:nvSpPr>
        <p:spPr>
          <a:xfrm>
            <a:off x="0" y="1219200"/>
            <a:ext cx="5275263" cy="1295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3105835"/>
            <a:ext cx="4572000" cy="7848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    </a:t>
            </a:r>
            <a:r>
              <a:rPr lang="en-US" sz="2000" dirty="0">
                <a:solidFill>
                  <a:schemeClr val="tx1"/>
                </a:solidFill>
              </a:rPr>
              <a:t>Rev. James L. Doyle, Jr., M.</a:t>
            </a:r>
            <a:r>
              <a:rPr lang="en-US" sz="2000" dirty="0"/>
              <a:t>Div., CPM</a:t>
            </a:r>
            <a:r>
              <a:rPr lang="en-US" sz="2000" dirty="0">
                <a:solidFill>
                  <a:schemeClr val="tx1"/>
                </a:solidFill>
              </a:rPr>
              <a:t>             </a:t>
            </a: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    Monday, </a:t>
            </a:r>
            <a:r>
              <a:rPr lang="en-US" sz="2000" dirty="0"/>
              <a:t>June 16, 2025</a:t>
            </a:r>
            <a:endParaRPr lang="en-US" sz="2000" dirty="0">
              <a:latin typeface="Felix Titling" panose="04060505060202020A04" pitchFamily="82" charset="0"/>
              <a:cs typeface="Nirmala UI" panose="020B0502040204020203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chemeClr val="tx1"/>
                </a:solidFill>
              </a:rPr>
              <a:t>2 Corinthians 6:3-7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sz="2400" b="1" baseline="30000" dirty="0">
                <a:solidFill>
                  <a:srgbClr val="000000"/>
                </a:solidFill>
                <a:latin typeface="system-ui"/>
              </a:rPr>
              <a:t>  </a:t>
            </a:r>
            <a:r>
              <a:rPr lang="en-US" sz="3200" b="1" baseline="30000" dirty="0">
                <a:solidFill>
                  <a:srgbClr val="000000"/>
                </a:solidFill>
                <a:latin typeface="system-ui"/>
              </a:rPr>
              <a:t>3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Giving no offence in any thing, that the ministry be not blamed:.</a:t>
            </a:r>
          </a:p>
          <a:p>
            <a:pPr algn="l">
              <a:buNone/>
            </a:pP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  4 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But in all things approving ourselves as the ministers of God, in much patience, in afflictions, in necessities, in distresses,</a:t>
            </a:r>
          </a:p>
          <a:p>
            <a:pPr algn="l">
              <a:buNone/>
            </a:pP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  5 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In stripes, in imprisonments, in tumults, in labours, in watchings, in fastings;</a:t>
            </a:r>
          </a:p>
          <a:p>
            <a:pPr marL="0" indent="0" algn="l">
              <a:buNone/>
            </a:pPr>
            <a:endParaRPr lang="en-US" sz="2800" i="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900" i="0" baseline="30000" dirty="0">
              <a:solidFill>
                <a:schemeClr val="tx1"/>
              </a:solidFill>
              <a:effectLst/>
            </a:endParaRPr>
          </a:p>
          <a:p>
            <a:pPr marL="0" indent="0" algn="l">
              <a:buNone/>
            </a:pPr>
            <a:endParaRPr lang="en-US" sz="1900" b="0" i="0" dirty="0">
              <a:solidFill>
                <a:srgbClr val="C00000"/>
              </a:solidFill>
              <a:effectLst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AutoShape 2" descr="Image result for decision vs leadership animation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" name="AutoShape 4" descr="Image result for decision vs leadership animation"/>
          <p:cNvSpPr>
            <a:spLocks noChangeAspect="1" noChangeArrowheads="1"/>
          </p:cNvSpPr>
          <p:nvPr/>
        </p:nvSpPr>
        <p:spPr bwMode="auto">
          <a:xfrm>
            <a:off x="120650" y="1587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AutoShape 6" descr="Image result for animated picture of a leader motivating his team"/>
          <p:cNvSpPr>
            <a:spLocks noChangeAspect="1" noChangeArrowheads="1"/>
          </p:cNvSpPr>
          <p:nvPr/>
        </p:nvSpPr>
        <p:spPr bwMode="auto">
          <a:xfrm>
            <a:off x="-448016" y="13251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2792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302A0-D190-DF5B-73DB-ACE9D34CB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chemeClr val="tx1"/>
                </a:solidFill>
              </a:rPr>
              <a:t>2 Corinthians 6:3-7 </a:t>
            </a:r>
            <a:r>
              <a:rPr lang="en-US" sz="4400" dirty="0">
                <a:solidFill>
                  <a:schemeClr val="tx1"/>
                </a:solidFill>
              </a:rPr>
              <a:t>(</a:t>
            </a:r>
            <a:r>
              <a:rPr lang="en-US" sz="4400" i="1" dirty="0">
                <a:solidFill>
                  <a:schemeClr val="tx1"/>
                </a:solidFill>
              </a:rPr>
              <a:t>Continued</a:t>
            </a:r>
            <a:r>
              <a:rPr lang="en-US" sz="4400" dirty="0">
                <a:solidFill>
                  <a:schemeClr val="tx1"/>
                </a:solidFill>
              </a:rPr>
              <a:t>)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656962-F707-4D05-B69B-E17B061676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None/>
            </a:pPr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  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6 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By pureness, by knowledge, by long suffering, by kindness, by the Holy Ghost, by love unfeigned,</a:t>
            </a:r>
          </a:p>
          <a:p>
            <a:pPr algn="l"/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By the word of truth, by the power of God, by the armour of righteousness on the right hand and on the left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425967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1584961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br>
              <a:rPr lang="en-US" b="1" dirty="0"/>
            </a:br>
            <a:r>
              <a:rPr lang="en-US" sz="4400" b="1" dirty="0"/>
              <a:t>Lesson #1: Don’t Let Your Negative Actions Be The Reason For Other To Reject Christ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26719" y="1957387"/>
            <a:ext cx="8564881" cy="6066865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800" dirty="0"/>
              <a:t>We need to consider our actions before we do it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/>
              <a:t>If you are a Believer, you are a minister for God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>
              <a:buFont typeface="Wingdings" panose="05000000000000000000" pitchFamily="2" charset="2"/>
              <a:buChar char="v"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3044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8229600" cy="914400"/>
          </a:xfrm>
        </p:spPr>
        <p:txBody>
          <a:bodyPr>
            <a:noAutofit/>
          </a:bodyPr>
          <a:lstStyle/>
          <a:p>
            <a:r>
              <a:rPr lang="en-US" sz="4000" b="1" dirty="0"/>
              <a:t>Lesson # 2: Take Each Opportunity To Witness For God, Despite Your Circumstances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800" dirty="0"/>
              <a:t>Your current situation should not be an excuse to not witness to others for God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/>
              <a:t>Our reactions display what we believe</a:t>
            </a:r>
          </a:p>
          <a:p>
            <a:pPr marL="0" indent="0">
              <a:buNone/>
            </a:pPr>
            <a:endParaRPr lang="en-US" sz="2400" dirty="0"/>
          </a:p>
          <a:p>
            <a:pPr>
              <a:buFont typeface="Wingdings" panose="05000000000000000000" pitchFamily="2" charset="2"/>
              <a:buChar char="v"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AutoShape 2" descr="Image result for animation of someone thinking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156979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8229600" cy="914400"/>
          </a:xfrm>
        </p:spPr>
        <p:txBody>
          <a:bodyPr>
            <a:noAutofit/>
          </a:bodyPr>
          <a:lstStyle/>
          <a:p>
            <a:r>
              <a:rPr lang="en-US" sz="4000" b="1" dirty="0"/>
              <a:t>Lesson #3: Let Your Faith Speak For Itself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dirty="0"/>
              <a:t>Allow people to see the God in you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/>
              <a:t>Don’t allow distractions compromise your standards 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AutoShape 2" descr="Image result for animation of someone thinking"/>
          <p:cNvSpPr>
            <a:spLocks noChangeAspect="1" noChangeArrowheads="1"/>
          </p:cNvSpPr>
          <p:nvPr/>
        </p:nvSpPr>
        <p:spPr bwMode="auto">
          <a:xfrm>
            <a:off x="-3175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968109"/>
      </p:ext>
    </p:extLst>
  </p:cSld>
  <p:clrMapOvr>
    <a:masterClrMapping/>
  </p:clrMapOvr>
  <p:transition spd="slow"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6QLnjpDmemWvdkPv8CNhL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4nqtrpMJHznzW6iQWuGbY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TlgkWg9GbD75tZxSe07Sl"/>
</p:tagLst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3501ADB-0687-4C08-ACC7-50606E23354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64</TotalTime>
  <Words>418</Words>
  <Application>Microsoft Office PowerPoint</Application>
  <PresentationFormat>On-screen Show (4:3)</PresentationFormat>
  <Paragraphs>51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Calibri</vt:lpstr>
      <vt:lpstr>Calibri Light</vt:lpstr>
      <vt:lpstr>Felix Titling</vt:lpstr>
      <vt:lpstr>system-ui</vt:lpstr>
      <vt:lpstr>Times New Roman</vt:lpstr>
      <vt:lpstr>Wingdings</vt:lpstr>
      <vt:lpstr>Retrospect</vt:lpstr>
      <vt:lpstr>  “The Heart Of A Believer”            Mission Bible Study</vt:lpstr>
      <vt:lpstr>2 Corinthians 6:3-7</vt:lpstr>
      <vt:lpstr>2 Corinthians 6:3-7 (Continued)</vt:lpstr>
      <vt:lpstr>  Lesson #1: Don’t Let Your Negative Actions Be The Reason For Other To Reject Christ</vt:lpstr>
      <vt:lpstr>Lesson # 2: Take Each Opportunity To Witness For God, Despite Your Circumstances</vt:lpstr>
      <vt:lpstr>Lesson #3: Let Your Faith Speak For Itself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Jay Doyle</dc:creator>
  <cp:keywords/>
  <cp:lastModifiedBy>Jay Doyle</cp:lastModifiedBy>
  <cp:revision>6</cp:revision>
  <dcterms:created xsi:type="dcterms:W3CDTF">2017-03-14T20:21:14Z</dcterms:created>
  <dcterms:modified xsi:type="dcterms:W3CDTF">2025-06-16T23:42:16Z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TC016745569991</vt:lpwstr>
  </property>
</Properties>
</file>